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video/unknow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4" r:id="rId2"/>
    <p:sldId id="355" r:id="rId3"/>
    <p:sldId id="344" r:id="rId4"/>
    <p:sldId id="347" r:id="rId5"/>
    <p:sldId id="348" r:id="rId6"/>
    <p:sldId id="349" r:id="rId7"/>
    <p:sldId id="350" r:id="rId8"/>
    <p:sldId id="353" r:id="rId9"/>
    <p:sldId id="308" r:id="rId10"/>
    <p:sldId id="31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2" autoAdjust="0"/>
    <p:restoredTop sz="94718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8B99-D69A-4253-AB23-4B303B3E5122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779E-B25A-4D88-80D2-518E48F3A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63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81566-537A-4ECB-A756-E00CCCBC5569}" type="slidenum">
              <a:rPr lang="en-US"/>
              <a:pPr/>
              <a:t>2</a:t>
            </a:fld>
            <a:endParaRPr lang="en-US"/>
          </a:p>
        </p:txBody>
      </p:sp>
      <p:sp>
        <p:nvSpPr>
          <p:cNvPr id="162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Crank the starter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23639-DFC8-4834-9823-0E6E3DEEA4ED}" type="slidenum">
              <a:rPr lang="en-US"/>
              <a:pPr/>
              <a:t>3</a:t>
            </a:fld>
            <a:endParaRPr lang="en-US"/>
          </a:p>
        </p:txBody>
      </p:sp>
      <p:sp>
        <p:nvSpPr>
          <p:cNvPr id="163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5D2F1-6434-4DAA-AE13-23450FCFA3E5}" type="slidenum">
              <a:rPr lang="en-US"/>
              <a:pPr/>
              <a:t>4</a:t>
            </a:fld>
            <a:endParaRPr lang="en-US"/>
          </a:p>
        </p:txBody>
      </p:sp>
      <p:sp>
        <p:nvSpPr>
          <p:cNvPr id="163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not be 100% efficiency</a:t>
            </a:r>
            <a:r>
              <a:rPr lang="en-US" baseline="0" dirty="0" smtClean="0"/>
              <a:t> since you can not completely control heat which is the kinetic energy of each </a:t>
            </a:r>
            <a:r>
              <a:rPr lang="en-US" baseline="0" dirty="0" err="1" smtClean="0"/>
              <a:t>moleclur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8411D-3265-4462-A1F7-66A83A04CD24}" type="slidenum">
              <a:rPr lang="en-US"/>
              <a:pPr/>
              <a:t>5</a:t>
            </a:fld>
            <a:endParaRPr lang="en-US"/>
          </a:p>
        </p:txBody>
      </p:sp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2209F-0159-4F69-BFC3-F88B6D655A8D}" type="slidenum">
              <a:rPr lang="en-US"/>
              <a:pPr/>
              <a:t>6</a:t>
            </a:fld>
            <a:endParaRPr lang="en-US"/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step can not continue to be isothermal since the piston will not come back. </a:t>
            </a:r>
            <a:endParaRPr lang="en-US" dirty="0" smtClean="0"/>
          </a:p>
          <a:p>
            <a:r>
              <a:rPr lang="en-US" dirty="0" smtClean="0"/>
              <a:t>The last step need to be</a:t>
            </a:r>
            <a:r>
              <a:rPr lang="en-US" baseline="0" dirty="0" smtClean="0"/>
              <a:t> adiabatic otherwise the piston will hit the cylinder and got damaged.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2EF2D-F5C8-4A5F-882C-BC0D0650055C}" type="slidenum">
              <a:rPr lang="en-US"/>
              <a:pPr/>
              <a:t>7</a:t>
            </a:fld>
            <a:endParaRPr lang="en-US"/>
          </a:p>
        </p:txBody>
      </p:sp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CD23F-4E1F-4A85-81BB-05E85D9AABB4}" type="slidenum">
              <a:rPr lang="en-US"/>
              <a:pPr/>
              <a:t>8</a:t>
            </a:fld>
            <a:endParaRPr lang="en-US"/>
          </a:p>
        </p:txBody>
      </p:sp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068D3-D3A5-4EFC-9172-519C734A1D4A}" type="slidenum">
              <a:rPr lang="en-US"/>
              <a:pPr/>
              <a:t>9</a:t>
            </a:fld>
            <a:endParaRPr lang="en-US"/>
          </a:p>
        </p:txBody>
      </p:sp>
      <p:sp>
        <p:nvSpPr>
          <p:cNvPr id="165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F82AF-2987-4C0D-88AA-420B8BCB1FDF}" type="slidenum">
              <a:rPr lang="en-US"/>
              <a:pPr/>
              <a:t>10</a:t>
            </a:fld>
            <a:endParaRPr lang="en-US"/>
          </a:p>
        </p:txBody>
      </p:sp>
      <p:sp>
        <p:nvSpPr>
          <p:cNvPr id="166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4B9F-C079-45E1-B393-20E94AA21FA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96D9-08B4-41FC-AFED-ED3B1DF9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29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4B9F-C079-45E1-B393-20E94AA21FA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96D9-08B4-41FC-AFED-ED3B1DF9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09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4B9F-C079-45E1-B393-20E94AA21FA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96D9-08B4-41FC-AFED-ED3B1DF9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80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4B9F-C079-45E1-B393-20E94AA21FA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96D9-08B4-41FC-AFED-ED3B1DF9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41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4B9F-C079-45E1-B393-20E94AA21FA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96D9-08B4-41FC-AFED-ED3B1DF9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88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4B9F-C079-45E1-B393-20E94AA21FA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96D9-08B4-41FC-AFED-ED3B1DF9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44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4B9F-C079-45E1-B393-20E94AA21FA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96D9-08B4-41FC-AFED-ED3B1DF9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23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4B9F-C079-45E1-B393-20E94AA21FA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96D9-08B4-41FC-AFED-ED3B1DF9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57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4B9F-C079-45E1-B393-20E94AA21FA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96D9-08B4-41FC-AFED-ED3B1DF9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83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4B9F-C079-45E1-B393-20E94AA21FA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96D9-08B4-41FC-AFED-ED3B1DF9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64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4B9F-C079-45E1-B393-20E94AA21FA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96D9-08B4-41FC-AFED-ED3B1DF9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52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54B9F-C079-45E1-B393-20E94AA21FA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096D9-08B4-41FC-AFED-ED3B1DF9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708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microsoft.com/office/2007/relationships/media" Target="../media/media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70000" lnSpcReduction="20000"/>
          </a:bodyPr>
          <a:lstStyle/>
          <a:p>
            <a:pPr eaLnBrk="0" hangingPunct="0">
              <a:buNone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 				</a:t>
            </a:r>
            <a:r>
              <a:rPr lang="en-US" sz="5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eaLnBrk="0" hangingPunct="0">
              <a:buNone/>
              <a:defRPr/>
            </a:pPr>
            <a:r>
              <a:rPr lang="en-US" sz="5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on </a:t>
            </a:r>
          </a:p>
          <a:p>
            <a:pPr eaLnBrk="0" hangingPunct="0">
              <a:buNone/>
              <a:defRPr/>
            </a:pPr>
            <a:r>
              <a:rPr lang="en-US" sz="5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	    </a:t>
            </a:r>
            <a:r>
              <a:rPr lang="en-US" sz="5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HEAT ENGINE</a:t>
            </a:r>
          </a:p>
          <a:p>
            <a:pPr eaLnBrk="0" hangingPunct="0">
              <a:buNone/>
              <a:defRPr/>
            </a:pPr>
            <a:endParaRPr lang="en-US" sz="24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PREPARED BY:</a:t>
            </a:r>
          </a:p>
          <a:p>
            <a:pPr eaLnBrk="0" hangingPunct="0">
              <a:buNone/>
              <a:defRPr/>
            </a:pPr>
            <a:endParaRPr lang="en-US" sz="24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None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CHAUHAN SATISH(EN. NO:131150102007)</a:t>
            </a:r>
          </a:p>
          <a:p>
            <a:pPr algn="ctr" eaLnBrk="0" hangingPunct="0">
              <a:buNone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GAUTAM ASHISH(EN. NO: 131150102010)</a:t>
            </a:r>
          </a:p>
          <a:p>
            <a:pPr algn="ctr" eaLnBrk="0" hangingPunct="0">
              <a:buNone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KETUL PATEL(EN. NO: 131150102013)</a:t>
            </a:r>
          </a:p>
          <a:p>
            <a:pPr eaLnBrk="0" hangingPunct="0">
              <a:buNone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eaLnBrk="0" hangingPunct="0">
              <a:buNone/>
              <a:defRPr/>
            </a:pPr>
            <a:endParaRPr lang="en-US" sz="54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  <a:defRPr/>
            </a:pPr>
            <a:endParaRPr lang="en-US" sz="54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1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SUB: E.M.E</a:t>
            </a:r>
            <a:endParaRPr lang="en-US" sz="31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  <a:defRPr/>
            </a:pPr>
            <a:r>
              <a:rPr 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DEPARTMENT:AUTOMOBILE</a:t>
            </a:r>
          </a:p>
          <a:p>
            <a:pPr eaLnBrk="0" hangingPunct="0">
              <a:buNone/>
              <a:defRPr/>
            </a:pPr>
            <a:r>
              <a:rPr lang="en-US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SWAMINARAYAN COLLEGE OF ENGG. &amp; TECH.,SAIJ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Refrigerators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and Heat Pumps</a:t>
            </a:r>
          </a:p>
        </p:txBody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" y="1602105"/>
            <a:ext cx="6324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 </a:t>
            </a:r>
            <a:r>
              <a:rPr lang="en-US" sz="2800" b="1" i="1">
                <a:solidFill>
                  <a:schemeClr val="accent1"/>
                </a:solidFill>
              </a:rPr>
              <a:t>refrigerator</a:t>
            </a:r>
            <a:r>
              <a:rPr lang="en-US" sz="2800"/>
              <a:t> is also a form of a heat pump.</a:t>
            </a:r>
          </a:p>
          <a:p>
            <a:pPr>
              <a:lnSpc>
                <a:spcPct val="80000"/>
              </a:lnSpc>
            </a:pPr>
            <a:r>
              <a:rPr lang="en-US" sz="2800"/>
              <a:t>It also moves heat from a cooler reservoir to a warmer reservoir by means of work supplied from some external source.</a:t>
            </a:r>
          </a:p>
          <a:p>
            <a:pPr>
              <a:lnSpc>
                <a:spcPct val="80000"/>
              </a:lnSpc>
            </a:pPr>
            <a:r>
              <a:rPr lang="en-US" sz="2800"/>
              <a:t>It keeps food cold by pumping heat out of the cooler interior of the refrigerator into the warmer room.</a:t>
            </a:r>
          </a:p>
          <a:p>
            <a:pPr>
              <a:lnSpc>
                <a:spcPct val="80000"/>
              </a:lnSpc>
            </a:pPr>
            <a:r>
              <a:rPr lang="en-US" sz="2800"/>
              <a:t>An electric motor or gas-powered engine does the necessary work.</a:t>
            </a:r>
          </a:p>
        </p:txBody>
      </p:sp>
      <p:pic>
        <p:nvPicPr>
          <p:cNvPr id="1665031" name="Picture 7" descr="11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025" y="2105025"/>
            <a:ext cx="28479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50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Heat Engines</a:t>
            </a:r>
          </a:p>
        </p:txBody>
      </p:sp>
      <p:pic>
        <p:nvPicPr>
          <p:cNvPr id="2" name="4StrokeEngine_Ortho_3D_Small.gi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5950" y="990600"/>
            <a:ext cx="360045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85800"/>
            <a:ext cx="6324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A gasoline engine is a form of a</a:t>
            </a:r>
            <a:r>
              <a:rPr lang="en-US" sz="2000" b="1" i="1" dirty="0">
                <a:solidFill>
                  <a:schemeClr val="accent1"/>
                </a:solidFill>
              </a:rPr>
              <a:t> heat engine</a:t>
            </a:r>
            <a:r>
              <a:rPr lang="en-US" sz="2000" dirty="0"/>
              <a:t>, e.g. a 4-stroke engine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b="1" dirty="0"/>
              <a:t>INTAKE stroke</a:t>
            </a:r>
            <a:r>
              <a:rPr lang="en-US" dirty="0"/>
              <a:t>: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piston descends from the top </a:t>
            </a:r>
            <a:r>
              <a:rPr lang="en-US" dirty="0" smtClean="0"/>
              <a:t>to </a:t>
            </a:r>
            <a:r>
              <a:rPr lang="en-US" dirty="0"/>
              <a:t>the bottom of the cylinder, reducing the pressure </a:t>
            </a:r>
            <a:r>
              <a:rPr lang="en-US" dirty="0" smtClean="0"/>
              <a:t>inside. </a:t>
            </a:r>
            <a:r>
              <a:rPr lang="en-US" dirty="0"/>
              <a:t>A mixture of fuel and air, </a:t>
            </a:r>
            <a:r>
              <a:rPr lang="en-US" dirty="0" smtClean="0"/>
              <a:t>is </a:t>
            </a:r>
            <a:r>
              <a:rPr lang="en-US" dirty="0"/>
              <a:t>forced by atmospheric </a:t>
            </a:r>
            <a:r>
              <a:rPr lang="en-US" dirty="0" smtClean="0"/>
              <a:t>pressure </a:t>
            </a:r>
            <a:r>
              <a:rPr lang="en-US" dirty="0"/>
              <a:t>into the cylinder through the intake port. The intake </a:t>
            </a:r>
            <a:r>
              <a:rPr lang="en-US" dirty="0" smtClean="0"/>
              <a:t>valve </a:t>
            </a:r>
            <a:r>
              <a:rPr lang="en-US" dirty="0"/>
              <a:t>then close. </a:t>
            </a:r>
          </a:p>
          <a:p>
            <a:endParaRPr lang="en-US" dirty="0"/>
          </a:p>
          <a:p>
            <a:r>
              <a:rPr lang="en-US" b="1" dirty="0"/>
              <a:t>COMPRESSION stroke: </a:t>
            </a:r>
          </a:p>
          <a:p>
            <a:pPr lvl="1"/>
            <a:r>
              <a:rPr lang="en-US" dirty="0"/>
              <a:t>with both intake and exhaust valves closed, the piston returns to the top of the cylinder compressing the </a:t>
            </a:r>
            <a:r>
              <a:rPr lang="en-US" dirty="0" smtClean="0"/>
              <a:t>fuel-air mixture.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POWER stroke</a:t>
            </a:r>
            <a:r>
              <a:rPr lang="en-US" dirty="0"/>
              <a:t>: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compressed air–fuel mixture in a gasoline engine is </a:t>
            </a:r>
            <a:r>
              <a:rPr lang="en-US" dirty="0" smtClean="0"/>
              <a:t>ignited </a:t>
            </a:r>
            <a:r>
              <a:rPr lang="en-US" dirty="0"/>
              <a:t>by </a:t>
            </a:r>
            <a:r>
              <a:rPr lang="en-US" dirty="0" smtClean="0"/>
              <a:t>a spark plug. The compressed </a:t>
            </a:r>
            <a:r>
              <a:rPr lang="en-US" dirty="0"/>
              <a:t>fuel-air </a:t>
            </a:r>
            <a:r>
              <a:rPr lang="en-US" dirty="0" smtClean="0"/>
              <a:t>mixture expand and move the </a:t>
            </a:r>
            <a:r>
              <a:rPr lang="en-US" dirty="0"/>
              <a:t>piston </a:t>
            </a:r>
            <a:r>
              <a:rPr lang="en-US" dirty="0" smtClean="0"/>
              <a:t>back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EXHAUST stroke: </a:t>
            </a:r>
          </a:p>
          <a:p>
            <a:pPr lvl="1"/>
            <a:r>
              <a:rPr lang="en-US" dirty="0"/>
              <a:t>during the </a:t>
            </a:r>
            <a:r>
              <a:rPr lang="en-US" i="1" dirty="0"/>
              <a:t>exhaust</a:t>
            </a:r>
            <a:r>
              <a:rPr lang="en-US" dirty="0"/>
              <a:t> stroke, the piston once again returns to top </a:t>
            </a:r>
            <a:r>
              <a:rPr lang="en-US" dirty="0" smtClean="0"/>
              <a:t>while </a:t>
            </a:r>
            <a:r>
              <a:rPr lang="en-US" dirty="0"/>
              <a:t>the exhaust valve is </a:t>
            </a:r>
            <a:r>
              <a:rPr lang="en-US" dirty="0" smtClean="0"/>
              <a:t>open</a:t>
            </a:r>
            <a:r>
              <a:rPr lang="en-US" dirty="0"/>
              <a:t> </a:t>
            </a:r>
            <a:r>
              <a:rPr lang="en-US" dirty="0" smtClean="0"/>
              <a:t>and  expel </a:t>
            </a:r>
            <a:r>
              <a:rPr lang="en-US" dirty="0"/>
              <a:t>the spent fuel-air mixture out through the exhaust valve(s).</a:t>
            </a:r>
          </a:p>
        </p:txBody>
      </p:sp>
    </p:spTree>
    <p:extLst>
      <p:ext uri="{BB962C8B-B14F-4D97-AF65-F5344CB8AC3E}">
        <p14:creationId xmlns:p14="http://schemas.microsoft.com/office/powerpoint/2010/main" xmlns="" val="33994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Efficiency</a:t>
            </a:r>
          </a:p>
        </p:txBody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46482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Efficiency is the ratio of the net work done by the engine to the amount of heat that must be supplied to accomplish this work.</a:t>
            </a:r>
          </a:p>
        </p:txBody>
      </p:sp>
      <p:pic>
        <p:nvPicPr>
          <p:cNvPr id="1631237" name="Picture 5" descr="11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863" y="1876425"/>
            <a:ext cx="44021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31238" name="Object 6"/>
          <p:cNvGraphicFramePr>
            <a:graphicFrameLocks noChangeAspect="1"/>
          </p:cNvGraphicFramePr>
          <p:nvPr/>
        </p:nvGraphicFramePr>
        <p:xfrm>
          <a:off x="1600200" y="4419600"/>
          <a:ext cx="1323975" cy="1174750"/>
        </p:xfrm>
        <a:graphic>
          <a:graphicData uri="http://schemas.openxmlformats.org/presentationml/2006/ole">
            <p:oleObj spid="_x0000_s9235" name="Equation" r:id="rId5" imgW="469900" imgH="4064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268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Carnot Engine</a:t>
            </a:r>
          </a:p>
        </p:txBody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248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The efficiency of a typical automobile engine is less than 30%.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seems to be wasting a lot of energy.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best efficiency we could achieve?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factors determine efficiency?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cycle devised by Carnot that an ideal engine would have to follow is called a </a:t>
            </a:r>
            <a:r>
              <a:rPr lang="en-US" sz="2800" b="1" i="1" dirty="0">
                <a:solidFill>
                  <a:schemeClr val="accent1"/>
                </a:solidFill>
              </a:rPr>
              <a:t>Carnot cycle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An </a:t>
            </a:r>
            <a:r>
              <a:rPr lang="en-US" sz="2800" dirty="0"/>
              <a:t>(ideal, not real) engine following this cycle is called a </a:t>
            </a:r>
            <a:r>
              <a:rPr lang="en-US" sz="2800" b="1" i="1" dirty="0">
                <a:solidFill>
                  <a:schemeClr val="accent1"/>
                </a:solidFill>
              </a:rPr>
              <a:t>Carnot engine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113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If the process is </a:t>
            </a:r>
            <a:r>
              <a:rPr lang="en-US" sz="2400" b="1" i="1" dirty="0">
                <a:solidFill>
                  <a:schemeClr val="accent1"/>
                </a:solidFill>
              </a:rPr>
              <a:t>adiabatic</a:t>
            </a:r>
            <a:r>
              <a:rPr lang="en-US" sz="2400" dirty="0"/>
              <a:t>, no heat flows into or out of the </a:t>
            </a:r>
            <a:r>
              <a:rPr lang="en-US" sz="2400" dirty="0" smtClean="0"/>
              <a:t>gas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In </a:t>
            </a:r>
            <a:r>
              <a:rPr lang="en-US" sz="2400" dirty="0"/>
              <a:t>an </a:t>
            </a:r>
            <a:r>
              <a:rPr lang="en-US" sz="2400" b="1" i="1" dirty="0">
                <a:solidFill>
                  <a:schemeClr val="accent1"/>
                </a:solidFill>
              </a:rPr>
              <a:t>isothermal</a:t>
            </a:r>
            <a:r>
              <a:rPr lang="en-US" sz="2400" dirty="0"/>
              <a:t> process, the temperature does not change.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The internal energy must be constant.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The change in internal energy, </a:t>
            </a:r>
            <a:r>
              <a:rPr lang="en-US" sz="2000" b="1" dirty="0">
                <a:solidFill>
                  <a:schemeClr val="tx2"/>
                </a:solidFill>
                <a:sym typeface="Symbol" pitchFamily="18" charset="2"/>
              </a:rPr>
              <a:t></a:t>
            </a: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</a:rPr>
              <a:t>U</a:t>
            </a:r>
            <a:r>
              <a:rPr lang="en-US" sz="2000" dirty="0"/>
              <a:t>, is zero.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If an amount of heat Q is added to the gas, an equal amount of work W will be done by the gas on its surroundings, from </a:t>
            </a:r>
            <a:r>
              <a:rPr lang="en-US" sz="2000" b="1" dirty="0">
                <a:solidFill>
                  <a:schemeClr val="tx2"/>
                </a:solidFill>
                <a:sym typeface="Symbol" pitchFamily="18" charset="2"/>
              </a:rPr>
              <a:t></a:t>
            </a: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</a:rPr>
              <a:t>U = Q - W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 an </a:t>
            </a:r>
            <a:r>
              <a:rPr lang="en-US" sz="2400" b="1" i="1" dirty="0">
                <a:solidFill>
                  <a:schemeClr val="accent1"/>
                </a:solidFill>
              </a:rPr>
              <a:t>isobaric</a:t>
            </a:r>
            <a:r>
              <a:rPr lang="en-US" sz="2400" dirty="0"/>
              <a:t> process, the pressure of the gas remains constant.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The internal energy increases as the gas is heated, and so does the temperature.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The gas also expands, removing some of the internal energy.</a:t>
            </a:r>
          </a:p>
          <a:p>
            <a:pPr lvl="1">
              <a:lnSpc>
                <a:spcPct val="100000"/>
              </a:lnSpc>
            </a:pPr>
            <a:endParaRPr lang="en-US" sz="2000" dirty="0" smtClean="0"/>
          </a:p>
          <a:p>
            <a:r>
              <a:rPr lang="en-US" sz="2400" dirty="0" smtClean="0"/>
              <a:t>Experiments </a:t>
            </a:r>
            <a:r>
              <a:rPr lang="en-US" sz="2400" dirty="0"/>
              <a:t>determined that the pressure, volume, and absolute temperature of an ideal gas are related by the </a:t>
            </a:r>
            <a:r>
              <a:rPr lang="en-US" sz="2400" b="1" i="1" dirty="0">
                <a:solidFill>
                  <a:schemeClr val="accent1"/>
                </a:solidFill>
              </a:rPr>
              <a:t>equation of state</a:t>
            </a:r>
            <a:r>
              <a:rPr lang="en-US" sz="2400" dirty="0"/>
              <a:t>: </a:t>
            </a:r>
          </a:p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sz="2000" dirty="0"/>
              <a:t>			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</a:rPr>
              <a:t>PV = </a:t>
            </a:r>
            <a:r>
              <a:rPr lang="en-US" sz="2400" b="1" i="1" dirty="0" err="1">
                <a:solidFill>
                  <a:schemeClr val="tx2"/>
                </a:solidFill>
                <a:latin typeface="Times New Roman" pitchFamily="18" charset="0"/>
              </a:rPr>
              <a:t>NkT</a:t>
            </a:r>
            <a:r>
              <a:rPr lang="en-US" sz="2400" b="1" i="1" dirty="0">
                <a:solidFill>
                  <a:srgbClr val="FAA368"/>
                </a:solidFill>
                <a:latin typeface="Times New Roman" pitchFamily="18" charset="0"/>
              </a:rPr>
              <a:t>	</a:t>
            </a:r>
            <a:r>
              <a:rPr lang="en-US" sz="2000" dirty="0"/>
              <a:t>where </a:t>
            </a:r>
            <a:r>
              <a:rPr lang="en-US" sz="2000" b="1" i="1" dirty="0">
                <a:latin typeface="Times New Roman" pitchFamily="18" charset="0"/>
              </a:rPr>
              <a:t>N</a:t>
            </a:r>
            <a:r>
              <a:rPr lang="en-US" sz="2000" dirty="0"/>
              <a:t> is the number of molecules</a:t>
            </a:r>
            <a:endParaRPr lang="en-US" sz="2000" b="1" i="1" dirty="0">
              <a:solidFill>
                <a:srgbClr val="FAA368"/>
              </a:solidFill>
            </a:endParaRPr>
          </a:p>
          <a:p>
            <a:pPr lvl="1">
              <a:lnSpc>
                <a:spcPct val="100000"/>
              </a:lnSpc>
              <a:buFont typeface="Wingdings" pitchFamily="2" charset="2"/>
              <a:buNone/>
            </a:pPr>
            <a:r>
              <a:rPr lang="en-US" sz="2000" dirty="0"/>
              <a:t>					and </a:t>
            </a:r>
            <a:r>
              <a:rPr lang="en-US" sz="2000" b="1" i="1" dirty="0">
                <a:latin typeface="Times New Roman" pitchFamily="18" charset="0"/>
              </a:rPr>
              <a:t>k</a:t>
            </a:r>
            <a:r>
              <a:rPr lang="en-US" sz="2000" dirty="0"/>
              <a:t> is Boltzmann’s constant.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76999"/>
            <a:ext cx="670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Different Thermal Process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8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Tx/>
              <a:buFont typeface="Arial" charset="0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Heat flows into cylinder at temperature </a:t>
            </a:r>
            <a:r>
              <a:rPr lang="en-US" sz="2800" i="1" dirty="0">
                <a:solidFill>
                  <a:schemeClr val="accent1"/>
                </a:solidFill>
              </a:rPr>
              <a:t>T</a:t>
            </a:r>
            <a:r>
              <a:rPr lang="en-US" sz="2800" i="1" baseline="-25000" dirty="0">
                <a:solidFill>
                  <a:schemeClr val="accent1"/>
                </a:solidFill>
              </a:rPr>
              <a:t>H</a:t>
            </a:r>
            <a:r>
              <a:rPr lang="en-US" sz="2800" dirty="0">
                <a:solidFill>
                  <a:schemeClr val="accent1"/>
                </a:solidFill>
              </a:rPr>
              <a:t>.  The fluid </a:t>
            </a:r>
            <a:r>
              <a:rPr lang="en-US" sz="2800" b="1" i="1" dirty="0">
                <a:solidFill>
                  <a:schemeClr val="accent1"/>
                </a:solidFill>
              </a:rPr>
              <a:t>expands isothermally </a:t>
            </a:r>
            <a:r>
              <a:rPr lang="en-US" sz="2800" dirty="0">
                <a:solidFill>
                  <a:schemeClr val="accent1"/>
                </a:solidFill>
              </a:rPr>
              <a:t>and does work on the piston.</a:t>
            </a:r>
          </a:p>
          <a:p>
            <a:pPr marL="609600" indent="-609600">
              <a:lnSpc>
                <a:spcPct val="80000"/>
              </a:lnSpc>
              <a:buClrTx/>
              <a:buFont typeface="Arial" charset="0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The fluid continues to </a:t>
            </a:r>
            <a:r>
              <a:rPr lang="en-US" sz="2800" b="1" i="1" dirty="0">
                <a:solidFill>
                  <a:schemeClr val="accent1"/>
                </a:solidFill>
              </a:rPr>
              <a:t>expand, adiabatically</a:t>
            </a:r>
            <a:r>
              <a:rPr lang="en-US" sz="2800" dirty="0">
                <a:solidFill>
                  <a:schemeClr val="accent1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ClrTx/>
              <a:buFont typeface="Arial" charset="0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Work is done by the piston on the fluid, which undergoes an </a:t>
            </a:r>
            <a:r>
              <a:rPr lang="en-US" sz="2800" b="1" i="1" dirty="0">
                <a:solidFill>
                  <a:schemeClr val="accent1"/>
                </a:solidFill>
              </a:rPr>
              <a:t>isothermal compression</a:t>
            </a:r>
            <a:r>
              <a:rPr lang="en-US" sz="2800" dirty="0">
                <a:solidFill>
                  <a:schemeClr val="accent1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ClrTx/>
              <a:buFont typeface="Arial" charset="0"/>
              <a:buAutoNum type="arabicPeriod"/>
            </a:pPr>
            <a:r>
              <a:rPr lang="en-US" sz="2800" dirty="0">
                <a:solidFill>
                  <a:schemeClr val="accent1"/>
                </a:solidFill>
              </a:rPr>
              <a:t>The fluid returns to its initial condition by an </a:t>
            </a:r>
            <a:r>
              <a:rPr lang="en-US" sz="2800" b="1" i="1" dirty="0">
                <a:solidFill>
                  <a:schemeClr val="accent1"/>
                </a:solidFill>
              </a:rPr>
              <a:t>adiabatic compression</a:t>
            </a:r>
            <a:r>
              <a:rPr lang="en-US" sz="28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639428" name="Picture 4" descr="11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4575"/>
            <a:ext cx="74676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78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Carnot Efficiency</a:t>
            </a:r>
          </a:p>
        </p:txBody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49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The efficiency of Carnot’s ideal engine is called the </a:t>
            </a:r>
            <a:r>
              <a:rPr lang="en-US" sz="2800" b="1" i="1" dirty="0">
                <a:solidFill>
                  <a:schemeClr val="accent1"/>
                </a:solidFill>
              </a:rPr>
              <a:t>Carnot efficiency</a:t>
            </a:r>
            <a:r>
              <a:rPr lang="en-US" sz="2800" dirty="0"/>
              <a:t> and is given by: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This is the </a:t>
            </a:r>
            <a:r>
              <a:rPr lang="en-US" sz="2800" b="1" i="1" dirty="0"/>
              <a:t>maximum efficiency possible</a:t>
            </a:r>
            <a:r>
              <a:rPr lang="en-US" sz="2800" dirty="0"/>
              <a:t> for </a:t>
            </a:r>
            <a:r>
              <a:rPr lang="en-US" sz="2800" b="1" i="1" u="sng" dirty="0"/>
              <a:t>any</a:t>
            </a:r>
            <a:r>
              <a:rPr lang="en-US" sz="2800" dirty="0"/>
              <a:t> engine taking in heat from a reservoir at absolute temperature </a:t>
            </a:r>
            <a:r>
              <a:rPr lang="en-US" sz="2800" i="1" dirty="0"/>
              <a:t>T</a:t>
            </a:r>
            <a:r>
              <a:rPr lang="en-US" sz="2800" i="1" baseline="-25000" dirty="0"/>
              <a:t>H</a:t>
            </a:r>
            <a:r>
              <a:rPr lang="en-US" sz="2800" dirty="0"/>
              <a:t> and releasing heat to a reservoir at temperature </a:t>
            </a:r>
            <a:r>
              <a:rPr lang="en-US" sz="2800" i="1" dirty="0"/>
              <a:t>T</a:t>
            </a:r>
            <a:r>
              <a:rPr lang="en-US" sz="2800" i="1" baseline="-25000" dirty="0"/>
              <a:t>C</a:t>
            </a:r>
            <a:r>
              <a:rPr lang="en-US" sz="28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The temperature must be measured in absolute degrees. 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 dirty="0"/>
              <a:t>Even Carnot’s ideal engine is less than 100% efficient.</a:t>
            </a:r>
          </a:p>
        </p:txBody>
      </p:sp>
      <p:graphicFrame>
        <p:nvGraphicFramePr>
          <p:cNvPr id="1641477" name="Object 5"/>
          <p:cNvGraphicFramePr>
            <a:graphicFrameLocks noChangeAspect="1"/>
          </p:cNvGraphicFramePr>
          <p:nvPr/>
        </p:nvGraphicFramePr>
        <p:xfrm>
          <a:off x="3429000" y="2743200"/>
          <a:ext cx="2254250" cy="1174750"/>
        </p:xfrm>
        <a:graphic>
          <a:graphicData uri="http://schemas.openxmlformats.org/presentationml/2006/ole">
            <p:oleObj spid="_x0000_s10259" name="Equation" r:id="rId4" imgW="800100" imgH="4064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466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Entropy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83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838200"/>
                <a:ext cx="8991600" cy="57150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 smtClean="0"/>
                  <a:t>entropy </a:t>
                </a:r>
                <a:r>
                  <a:rPr lang="en-US" sz="2800" dirty="0"/>
                  <a:t>is an expression of disorder or randomness</a:t>
                </a:r>
                <a:r>
                  <a:rPr lang="en-US" sz="2800" dirty="0" smtClean="0"/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/>
                  <a:t>the higher the level of disorder, the higher the entropy is. </a:t>
                </a:r>
                <a:endParaRPr lang="en-US" sz="2400" dirty="0"/>
              </a:p>
              <a:p>
                <a:pPr lvl="1">
                  <a:lnSpc>
                    <a:spcPct val="80000"/>
                  </a:lnSpc>
                </a:pPr>
                <a:endParaRPr lang="en-US" sz="2400" dirty="0" smtClean="0"/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/>
                  <a:t>e</a:t>
                </a:r>
                <a:r>
                  <a:rPr lang="en-US" sz="2400" dirty="0" smtClean="0"/>
                  <a:t>.g. When </a:t>
                </a:r>
                <a:r>
                  <a:rPr lang="en-US" sz="2400" dirty="0"/>
                  <a:t>an objected is broken into small pieces, entropy increases. 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 smtClean="0"/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𝑒𝑛𝑡𝑟𝑜𝑝𝑦</m:t>
                    </m:r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ln</m:t>
                    </m:r>
                    <m:r>
                      <a:rPr lang="en-US" sz="2400" b="0" i="1" smtClean="0">
                        <a:latin typeface="Cambria Math"/>
                      </a:rPr>
                      <m:t>⁡(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n-US" sz="2400" dirty="0" smtClean="0"/>
                  <a:t/>
                </a:r>
                <a:r>
                  <a:rPr lang="en-US" sz="2400" dirty="0"/>
                  <a:t>is number of microstates</a:t>
                </a:r>
              </a:p>
              <a:p>
                <a:pPr lvl="1">
                  <a:lnSpc>
                    <a:spcPct val="80000"/>
                  </a:lnSpc>
                </a:pPr>
                <a:endParaRPr lang="en-US" sz="2400" dirty="0" smtClean="0"/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𝑐h𝑎𝑛𝑔𝑒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𝑜𝑓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𝑒𝑛𝑡𝑟𝑜𝑝𝑦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400" dirty="0" smtClean="0"/>
                  <a:t> 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 is the change of the system heat and T is the absolute temperature of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the system</a:t>
                </a:r>
                <a:r>
                  <a:rPr lang="en-US" sz="2400" dirty="0" smtClean="0"/>
                  <a:t>. </a:t>
                </a:r>
              </a:p>
              <a:p>
                <a:pPr lvl="1">
                  <a:lnSpc>
                    <a:spcPct val="80000"/>
                  </a:lnSpc>
                </a:pPr>
                <a:endParaRPr lang="en-US" sz="2400" dirty="0"/>
              </a:p>
              <a:p>
                <a:pPr lvl="1">
                  <a:lnSpc>
                    <a:spcPct val="80000"/>
                  </a:lnSpc>
                </a:pPr>
                <a:r>
                  <a:rPr lang="en-US" sz="2500" dirty="0" smtClean="0"/>
                  <a:t>When a system absorb heat,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500" i="1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en-US" sz="2500" dirty="0"/>
                  <a:t/>
                </a:r>
                <a:r>
                  <a:rPr lang="en-US" sz="2500" dirty="0" smtClean="0"/>
                  <a:t>is positive, i.e. entropy increase.  Otherwise, the entropy decrease. </a:t>
                </a:r>
                <a:endParaRPr lang="en-US" sz="2500" dirty="0"/>
              </a:p>
              <a:p>
                <a:pPr lvl="1">
                  <a:lnSpc>
                    <a:spcPct val="80000"/>
                  </a:lnSpc>
                </a:pPr>
                <a:endParaRPr lang="en-US" sz="2400" dirty="0" smtClean="0"/>
              </a:p>
              <a:p>
                <a:pPr lvl="1"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>
          <p:sp>
            <p:nvSpPr>
              <p:cNvPr id="1683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838200"/>
                <a:ext cx="8991600" cy="5715000"/>
              </a:xfrm>
              <a:blipFill rotWithShape="1">
                <a:blip r:embed="rId3"/>
                <a:stretch>
                  <a:fillRect l="-1153" t="-2348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017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Heat </a:t>
            </a:r>
            <a:r>
              <a:rPr lang="en-US" dirty="0">
                <a:solidFill>
                  <a:srgbClr val="FF0000"/>
                </a:solidFill>
              </a:rPr>
              <a:t>Pumps, and Entropy</a:t>
            </a:r>
          </a:p>
        </p:txBody>
      </p:sp>
      <p:sp>
        <p:nvSpPr>
          <p:cNvPr id="165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7" y="1600200"/>
            <a:ext cx="48768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If a heat engine is run in reverse, then work </a:t>
            </a:r>
            <a:r>
              <a:rPr lang="en-US" sz="2400" i="1" dirty="0">
                <a:solidFill>
                  <a:schemeClr val="accent1"/>
                </a:solidFill>
              </a:rPr>
              <a:t>W</a:t>
            </a:r>
            <a:r>
              <a:rPr lang="en-US" sz="2400" i="1" dirty="0">
                <a:solidFill>
                  <a:srgbClr val="FFBF8A"/>
                </a:solidFill>
              </a:rPr>
              <a:t> </a:t>
            </a:r>
            <a:r>
              <a:rPr lang="en-US" sz="2400" dirty="0"/>
              <a:t>is done </a:t>
            </a:r>
            <a:r>
              <a:rPr lang="en-US" sz="2400" b="1" i="1" dirty="0"/>
              <a:t>on </a:t>
            </a:r>
            <a:r>
              <a:rPr lang="en-US" sz="2400" dirty="0"/>
              <a:t>the engine as heat </a:t>
            </a:r>
            <a:r>
              <a:rPr lang="en-US" sz="2400" i="1" dirty="0">
                <a:solidFill>
                  <a:schemeClr val="accent1"/>
                </a:solidFill>
              </a:rPr>
              <a:t>Q</a:t>
            </a:r>
            <a:r>
              <a:rPr lang="en-US" sz="2400" i="1" baseline="-25000" dirty="0">
                <a:solidFill>
                  <a:schemeClr val="accent1"/>
                </a:solidFill>
              </a:rPr>
              <a:t>C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is removed from the lower-temperature reservoir and a </a:t>
            </a:r>
            <a:r>
              <a:rPr lang="en-US" sz="2400" b="1" i="1" dirty="0"/>
              <a:t>greater</a:t>
            </a:r>
            <a:r>
              <a:rPr lang="en-US" sz="2400" dirty="0"/>
              <a:t> quantity of heat </a:t>
            </a:r>
            <a:r>
              <a:rPr lang="en-US" sz="2400" i="1" dirty="0">
                <a:solidFill>
                  <a:schemeClr val="accent1"/>
                </a:solidFill>
              </a:rPr>
              <a:t>Q</a:t>
            </a:r>
            <a:r>
              <a:rPr lang="en-US" sz="2400" i="1" baseline="-25000" dirty="0">
                <a:solidFill>
                  <a:schemeClr val="accent1"/>
                </a:solidFill>
              </a:rPr>
              <a:t>H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is released to the higher-temperature reservoir.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400" dirty="0"/>
              <a:t>A device that moves heat from a cooler reservoir to a warmer reservoir by means of work supplied from some external source is called a</a:t>
            </a:r>
            <a:r>
              <a:rPr lang="en-US" sz="2400" b="1" i="1" dirty="0">
                <a:solidFill>
                  <a:schemeClr val="accent1"/>
                </a:solidFill>
              </a:rPr>
              <a:t> heat pump</a:t>
            </a:r>
            <a:r>
              <a:rPr lang="en-US" sz="2400" dirty="0"/>
              <a:t>.</a:t>
            </a:r>
          </a:p>
        </p:txBody>
      </p:sp>
      <p:pic>
        <p:nvPicPr>
          <p:cNvPr id="1657861" name="Picture 5" descr="11_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676400"/>
            <a:ext cx="422592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3850403"/>
              </p:ext>
            </p:extLst>
          </p:nvPr>
        </p:nvGraphicFramePr>
        <p:xfrm>
          <a:off x="914400" y="5867400"/>
          <a:ext cx="2362200" cy="514350"/>
        </p:xfrm>
        <a:graphic>
          <a:graphicData uri="http://schemas.openxmlformats.org/presentationml/2006/ole">
            <p:oleObj spid="_x0000_s11275" name="Equation" r:id="rId5" imgW="838200" imgH="177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072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731</Words>
  <Application>Microsoft Office PowerPoint</Application>
  <PresentationFormat>On-screen Show (4:3)</PresentationFormat>
  <Paragraphs>90</Paragraphs>
  <Slides>10</Slides>
  <Notes>9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Slide 1</vt:lpstr>
      <vt:lpstr>Heat Engines</vt:lpstr>
      <vt:lpstr>Efficiency</vt:lpstr>
      <vt:lpstr>Carnot Engine</vt:lpstr>
      <vt:lpstr>Slide 5</vt:lpstr>
      <vt:lpstr>Slide 6</vt:lpstr>
      <vt:lpstr>Carnot Efficiency</vt:lpstr>
      <vt:lpstr>Entropy</vt:lpstr>
      <vt:lpstr>Heat Pumps, and Entropy</vt:lpstr>
      <vt:lpstr>Refrigerators  and Heat Pumps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wxie</dc:creator>
  <cp:lastModifiedBy>src</cp:lastModifiedBy>
  <cp:revision>100</cp:revision>
  <dcterms:created xsi:type="dcterms:W3CDTF">2011-03-04T00:02:29Z</dcterms:created>
  <dcterms:modified xsi:type="dcterms:W3CDTF">2013-12-20T09:32:06Z</dcterms:modified>
</cp:coreProperties>
</file>